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68" r:id="rId2"/>
    <p:sldId id="270" r:id="rId3"/>
    <p:sldId id="271" r:id="rId4"/>
    <p:sldId id="257" r:id="rId5"/>
    <p:sldId id="267" r:id="rId6"/>
    <p:sldId id="258" r:id="rId7"/>
    <p:sldId id="269" r:id="rId8"/>
    <p:sldId id="256" r:id="rId9"/>
    <p:sldId id="259" r:id="rId10"/>
    <p:sldId id="263" r:id="rId11"/>
    <p:sldId id="266" r:id="rId12"/>
    <p:sldId id="260" r:id="rId13"/>
    <p:sldId id="262" r:id="rId14"/>
    <p:sldId id="261" r:id="rId15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1639"/>
  </p:normalViewPr>
  <p:slideViewPr>
    <p:cSldViewPr snapToGrid="0" showGuides="1">
      <p:cViewPr>
        <p:scale>
          <a:sx n="131" d="100"/>
          <a:sy n="131" d="100"/>
        </p:scale>
        <p:origin x="1016" y="14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F0BA3-04B7-724C-A153-1333E3CAE2B9}" type="datetimeFigureOut">
              <a:rPr lang="en-US" smtClean="0"/>
              <a:t>3/19/24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12490-C969-C147-9775-D3B1201F5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61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6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Arrange in order of presentation in paper</a:t>
            </a:r>
          </a:p>
          <a:p>
            <a:r>
              <a:rPr lang="en-US" dirty="0"/>
              <a:t>Intermix tables and figures in planned order</a:t>
            </a:r>
          </a:p>
          <a:p>
            <a:r>
              <a:rPr lang="en-US" dirty="0"/>
              <a:t>Write question and answer that figure is providing evidence for at top </a:t>
            </a:r>
            <a:r>
              <a:rPr lang="en-US"/>
              <a:t>of slide</a:t>
            </a:r>
          </a:p>
          <a:p>
            <a:endParaRPr lang="en-US" dirty="0"/>
          </a:p>
          <a:p>
            <a:r>
              <a:rPr lang="en-US" dirty="0"/>
              <a:t>Make sure it’s all live trees</a:t>
            </a:r>
          </a:p>
          <a:p>
            <a:r>
              <a:rPr lang="en-US" dirty="0"/>
              <a:t>Drop POTR, SASC</a:t>
            </a:r>
          </a:p>
          <a:p>
            <a:r>
              <a:rPr lang="en-US" dirty="0"/>
              <a:t>Drop UNKN, 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74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figure for point density at vertical height bands, either at plot, all plots, or full forested domain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96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Flip axes, so that largest heights are at top of Y axis – more intuitive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87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one, or multiple </a:t>
            </a:r>
            <a:r>
              <a:rPr lang="en-US" dirty="0" err="1"/>
              <a:t>i</a:t>
            </a:r>
            <a:r>
              <a:rPr lang="en-US" dirty="0"/>
              <a:t>(i.e., each one I show model prediction for)</a:t>
            </a:r>
          </a:p>
          <a:p>
            <a:r>
              <a:rPr lang="en-US" dirty="0"/>
              <a:t>Do I drape in a way that shows </a:t>
            </a:r>
            <a:r>
              <a:rPr lang="en-US" dirty="0" err="1"/>
              <a:t>hillshade</a:t>
            </a:r>
            <a:r>
              <a:rPr lang="en-US" dirty="0"/>
              <a:t> or true-color? – or use true-color as one image</a:t>
            </a:r>
          </a:p>
          <a:p>
            <a:r>
              <a:rPr lang="en-US" dirty="0"/>
              <a:t>Try to get topography in response maps themselves, not separate panels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50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plotting response var and top two predictors for all response variables – more systematic</a:t>
            </a:r>
          </a:p>
          <a:p>
            <a:r>
              <a:rPr lang="en-US" dirty="0"/>
              <a:t>Table that says all variable strength </a:t>
            </a:r>
          </a:p>
          <a:p>
            <a:r>
              <a:rPr lang="en-US" dirty="0"/>
              <a:t>Move aspect to </a:t>
            </a:r>
            <a:r>
              <a:rPr lang="en-US" dirty="0" err="1"/>
              <a:t>supllemental</a:t>
            </a:r>
            <a:r>
              <a:rPr lang="en-US" dirty="0"/>
              <a:t>, but explain in text</a:t>
            </a:r>
          </a:p>
          <a:p>
            <a:endParaRPr lang="en-US" dirty="0"/>
          </a:p>
          <a:p>
            <a:r>
              <a:rPr lang="en-US" dirty="0"/>
              <a:t>Explore other response vars more – do same predictors yield different effects, or magnitudes of effect?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0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Highest density at highest OM ... Does this occur at highest </a:t>
            </a:r>
            <a:r>
              <a:rPr lang="en-US" dirty="0" err="1"/>
              <a:t>elv</a:t>
            </a:r>
            <a:r>
              <a:rPr lang="en-US" dirty="0"/>
              <a:t>, where decomp is slowest?</a:t>
            </a:r>
          </a:p>
          <a:p>
            <a:endParaRPr lang="en-US" dirty="0"/>
          </a:p>
          <a:p>
            <a:r>
              <a:rPr lang="en-US" dirty="0"/>
              <a:t>Show all pairwise correlations (scatterplots, </a:t>
            </a:r>
            <a:r>
              <a:rPr lang="en-US" dirty="0" err="1"/>
              <a:t>corrplot</a:t>
            </a:r>
            <a:r>
              <a:rPr lang="en-US" dirty="0"/>
              <a:t>, include soil variables)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44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go with contour plots for all interaction plots</a:t>
            </a:r>
          </a:p>
          <a:p>
            <a:r>
              <a:rPr lang="en-US" dirty="0"/>
              <a:t>Put elevation on Y axis</a:t>
            </a:r>
          </a:p>
          <a:p>
            <a:r>
              <a:rPr lang="en-US" dirty="0"/>
              <a:t>Add basal area figure</a:t>
            </a:r>
          </a:p>
          <a:p>
            <a:r>
              <a:rPr lang="en-US" dirty="0"/>
              <a:t>If want to focus on </a:t>
            </a:r>
            <a:r>
              <a:rPr lang="en-US" dirty="0" err="1"/>
              <a:t>swe</a:t>
            </a:r>
            <a:r>
              <a:rPr lang="en-US" dirty="0"/>
              <a:t>, maybe include partial-response plot for each response variable</a:t>
            </a:r>
          </a:p>
          <a:p>
            <a:r>
              <a:rPr lang="en-US" dirty="0"/>
              <a:t>	either make point that </a:t>
            </a:r>
            <a:r>
              <a:rPr lang="en-US" dirty="0" err="1"/>
              <a:t>swe</a:t>
            </a:r>
            <a:r>
              <a:rPr lang="en-US" dirty="0"/>
              <a:t> isn’t that strong a predictor, or that it is in a specific way</a:t>
            </a:r>
          </a:p>
          <a:p>
            <a:r>
              <a:rPr lang="en-US" dirty="0"/>
              <a:t>At low elevations, </a:t>
            </a:r>
            <a:r>
              <a:rPr lang="en-US" dirty="0" err="1"/>
              <a:t>swe</a:t>
            </a:r>
            <a:r>
              <a:rPr lang="en-US" dirty="0"/>
              <a:t> effect is diff than at high elevation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5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40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4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8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65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75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3/19/24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2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3/19/24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09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3/19/24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0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2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76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101E6-B10C-A444-B5A0-AD0F2EF0A902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0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C8ED6D3-4F93-3906-603B-257002152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153" y="264542"/>
            <a:ext cx="5024247" cy="44380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C7CE3E-5841-69C3-B764-20DC68E3F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3059"/>
            <a:ext cx="2875585" cy="2690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58177-56BF-34B8-04DF-559D65AEB4D9}"/>
              </a:ext>
            </a:extLst>
          </p:cNvPr>
          <p:cNvSpPr txBox="1"/>
          <p:nvPr/>
        </p:nvSpPr>
        <p:spPr>
          <a:xfrm>
            <a:off x="6334251" y="5029200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10 point </a:t>
            </a:r>
            <a:r>
              <a:rPr lang="en-US" sz="1000" dirty="0" err="1"/>
              <a:t>fontz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01990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53E3D6-5EC7-4EC5-5DCC-1229C64A3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1120" y="2305754"/>
            <a:ext cx="15534640" cy="544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54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3564B-FB08-C87B-DA74-8B93E19A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6283" y="1613290"/>
            <a:ext cx="8592109" cy="68318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E7D501-B21A-1995-7336-590A918F2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281" y="1613290"/>
            <a:ext cx="6803394" cy="68318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1B1499-6B9E-B441-8D90-9A06CEDA04F3}"/>
              </a:ext>
            </a:extLst>
          </p:cNvPr>
          <p:cNvSpPr txBox="1"/>
          <p:nvPr/>
        </p:nvSpPr>
        <p:spPr>
          <a:xfrm>
            <a:off x="-236668" y="8395411"/>
            <a:ext cx="63511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C99388-AAF7-1244-7CEE-56A81EEBACB8}"/>
              </a:ext>
            </a:extLst>
          </p:cNvPr>
          <p:cNvSpPr txBox="1"/>
          <p:nvPr/>
        </p:nvSpPr>
        <p:spPr>
          <a:xfrm>
            <a:off x="7590418" y="8462467"/>
            <a:ext cx="63511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11458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B7581-DA2B-0760-CF2D-6F3081325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25240" y="4090579"/>
            <a:ext cx="14428949" cy="377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57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927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9A15C0-3FB8-1065-730F-43F4FD051F3F}"/>
                  </a:ext>
                </a:extLst>
              </p:cNvPr>
              <p:cNvSpPr txBox="1"/>
              <p:nvPr/>
            </p:nvSpPr>
            <p:spPr>
              <a:xfrm>
                <a:off x="-3001292" y="6702090"/>
                <a:ext cx="3777589" cy="14109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64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64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4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64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  <m:t>𝑥𝑦</m:t>
                                      </m:r>
                                    </m:sub>
                                    <m:sup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𝑚𝑎𝑡𝑐h</m:t>
                              </m:r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64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9A15C0-3FB8-1065-730F-43F4FD05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01292" y="6702090"/>
                <a:ext cx="3777589" cy="1410964"/>
              </a:xfrm>
              <a:prstGeom prst="rect">
                <a:avLst/>
              </a:prstGeom>
              <a:blipFill>
                <a:blip r:embed="rId2"/>
                <a:stretch>
                  <a:fillRect t="-72321" b="-141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A9E28D-EBAE-3932-C12A-B72759FEE0E6}"/>
                  </a:ext>
                </a:extLst>
              </p:cNvPr>
              <p:cNvSpPr txBox="1"/>
              <p:nvPr/>
            </p:nvSpPr>
            <p:spPr>
              <a:xfrm>
                <a:off x="-3001293" y="1954045"/>
                <a:ext cx="6145977" cy="1001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4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64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64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64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64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64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64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64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  <m:sSup>
                            <m:sSupPr>
                              <m:ctrlPr>
                                <a:rPr lang="en-US" sz="264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sz="264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sz="264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64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64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4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64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4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A9E28D-EBAE-3932-C12A-B72759FEE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01293" y="1954045"/>
                <a:ext cx="6145977" cy="1001813"/>
              </a:xfrm>
              <a:prstGeom prst="rect">
                <a:avLst/>
              </a:prstGeom>
              <a:blipFill>
                <a:blip r:embed="rId3"/>
                <a:stretch>
                  <a:fillRect l="-206" t="-16456" r="-1443" b="-98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85DAAD-009A-F307-0A04-980721485D50}"/>
                  </a:ext>
                </a:extLst>
              </p:cNvPr>
              <p:cNvSpPr txBox="1"/>
              <p:nvPr/>
            </p:nvSpPr>
            <p:spPr>
              <a:xfrm>
                <a:off x="-3001292" y="4474628"/>
                <a:ext cx="4692374" cy="1108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4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4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4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64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4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4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64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64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64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4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64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64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64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64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85DAAD-009A-F307-0A04-980721485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01292" y="4474628"/>
                <a:ext cx="4692374" cy="1108958"/>
              </a:xfrm>
              <a:prstGeom prst="rect">
                <a:avLst/>
              </a:prstGeom>
              <a:blipFill>
                <a:blip r:embed="rId4"/>
                <a:stretch>
                  <a:fillRect l="-2162" t="-118182" b="-180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05D1B93-14A1-3E2F-5913-AB9CCC2E6416}"/>
              </a:ext>
            </a:extLst>
          </p:cNvPr>
          <p:cNvSpPr txBox="1"/>
          <p:nvPr/>
        </p:nvSpPr>
        <p:spPr>
          <a:xfrm>
            <a:off x="4842866" y="2208832"/>
            <a:ext cx="4063933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(1)	Gold deconvolution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91B01E-BE63-AE26-0E82-877DF4340758}"/>
              </a:ext>
            </a:extLst>
          </p:cNvPr>
          <p:cNvSpPr txBox="1"/>
          <p:nvPr/>
        </p:nvSpPr>
        <p:spPr>
          <a:xfrm>
            <a:off x="4842866" y="4758357"/>
            <a:ext cx="4860626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(2)	</a:t>
            </a:r>
            <a:r>
              <a:rPr lang="en-US" sz="264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Guassian</a:t>
            </a:r>
            <a:r>
              <a:rPr lang="en-US" sz="264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decomposition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82D54-1054-2FDE-6E24-7A12FBF9B540}"/>
              </a:ext>
            </a:extLst>
          </p:cNvPr>
          <p:cNvSpPr txBox="1"/>
          <p:nvPr/>
        </p:nvSpPr>
        <p:spPr>
          <a:xfrm>
            <a:off x="4842865" y="7136850"/>
            <a:ext cx="5897768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(3)	Loss function for optimizing ITS</a:t>
            </a:r>
          </a:p>
        </p:txBody>
      </p:sp>
    </p:spTree>
    <p:extLst>
      <p:ext uri="{BB962C8B-B14F-4D97-AF65-F5344CB8AC3E}">
        <p14:creationId xmlns:p14="http://schemas.microsoft.com/office/powerpoint/2010/main" val="3794888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0E0492-8C0D-4D98-41F5-15B75DCBE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4358"/>
            <a:ext cx="4267200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CA7D32-B284-9D1A-0235-70F40FE2F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F22B5F-35CD-E996-A357-AE534D017CFD}"/>
              </a:ext>
            </a:extLst>
          </p:cNvPr>
          <p:cNvSpPr txBox="1"/>
          <p:nvPr/>
        </p:nvSpPr>
        <p:spPr>
          <a:xfrm>
            <a:off x="-60118" y="2845891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57C74-7ED8-8E1D-3B03-964DF5E7A015}"/>
              </a:ext>
            </a:extLst>
          </p:cNvPr>
          <p:cNvSpPr txBox="1"/>
          <p:nvPr/>
        </p:nvSpPr>
        <p:spPr>
          <a:xfrm>
            <a:off x="-60118" y="6046291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0348E-D3F6-D31B-56B0-53BC0D47E9D4}"/>
              </a:ext>
            </a:extLst>
          </p:cNvPr>
          <p:cNvSpPr txBox="1"/>
          <p:nvPr/>
        </p:nvSpPr>
        <p:spPr>
          <a:xfrm>
            <a:off x="5646821" y="68981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BF14D133-F00F-7A24-8966-5E7AC18C3E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33800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0">
            <a:extLst>
              <a:ext uri="{FF2B5EF4-FFF2-40B4-BE49-F238E27FC236}">
                <a16:creationId xmlns:a16="http://schemas.microsoft.com/office/drawing/2014/main" id="{0BD712E4-94FE-8A98-8827-761389E75D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86200" y="5029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D80C08-6371-68C5-F91A-2FDAD6325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68716"/>
            <a:ext cx="4267200" cy="3200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A6CA3B-7E16-A9C8-D0AF-E5BAD65701CC}"/>
              </a:ext>
            </a:extLst>
          </p:cNvPr>
          <p:cNvSpPr txBox="1"/>
          <p:nvPr/>
        </p:nvSpPr>
        <p:spPr>
          <a:xfrm>
            <a:off x="-60118" y="9208321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82226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9F22B5F-35CD-E996-A357-AE534D017CFD}"/>
              </a:ext>
            </a:extLst>
          </p:cNvPr>
          <p:cNvSpPr txBox="1"/>
          <p:nvPr/>
        </p:nvSpPr>
        <p:spPr>
          <a:xfrm>
            <a:off x="-60118" y="284589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0348E-D3F6-D31B-56B0-53BC0D47E9D4}"/>
              </a:ext>
            </a:extLst>
          </p:cNvPr>
          <p:cNvSpPr txBox="1"/>
          <p:nvPr/>
        </p:nvSpPr>
        <p:spPr>
          <a:xfrm>
            <a:off x="5646821" y="68981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BF14D133-F00F-7A24-8966-5E7AC18C3E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33800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0">
            <a:extLst>
              <a:ext uri="{FF2B5EF4-FFF2-40B4-BE49-F238E27FC236}">
                <a16:creationId xmlns:a16="http://schemas.microsoft.com/office/drawing/2014/main" id="{0BD712E4-94FE-8A98-8827-761389E75D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86200" y="5029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06E18-FF49-F0BD-D8CE-6C76FB067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"/>
            <a:ext cx="4043595" cy="4034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D0E997-B451-0EEC-79C9-D6224BB152B3}"/>
              </a:ext>
            </a:extLst>
          </p:cNvPr>
          <p:cNvSpPr txBox="1"/>
          <p:nvPr/>
        </p:nvSpPr>
        <p:spPr>
          <a:xfrm>
            <a:off x="4967213" y="3122890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10 point font</a:t>
            </a:r>
          </a:p>
        </p:txBody>
      </p:sp>
    </p:spTree>
    <p:extLst>
      <p:ext uri="{BB962C8B-B14F-4D97-AF65-F5344CB8AC3E}">
        <p14:creationId xmlns:p14="http://schemas.microsoft.com/office/powerpoint/2010/main" val="3524751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D5940EA-0145-6DD4-7AFB-41362F9B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15075" y="1689135"/>
            <a:ext cx="8774681" cy="81632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C90398-3D27-AA01-D9B5-483F0F71B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726" y="998502"/>
            <a:ext cx="4026150" cy="4358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92C85B-B120-D237-2C5D-78387661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302" y="5493777"/>
            <a:ext cx="4020575" cy="43586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57D60F-2C86-8B71-1034-04E7628D6E1D}"/>
              </a:ext>
            </a:extLst>
          </p:cNvPr>
          <p:cNvSpPr txBox="1"/>
          <p:nvPr/>
        </p:nvSpPr>
        <p:spPr>
          <a:xfrm>
            <a:off x="3337356" y="5222934"/>
            <a:ext cx="63511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5C5527-A7FC-5BEE-764F-2759C64723EB}"/>
              </a:ext>
            </a:extLst>
          </p:cNvPr>
          <p:cNvSpPr txBox="1"/>
          <p:nvPr/>
        </p:nvSpPr>
        <p:spPr>
          <a:xfrm>
            <a:off x="8670876" y="3059822"/>
            <a:ext cx="63511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24833C-A93F-162B-6409-13AA58265400}"/>
              </a:ext>
            </a:extLst>
          </p:cNvPr>
          <p:cNvSpPr txBox="1"/>
          <p:nvPr/>
        </p:nvSpPr>
        <p:spPr>
          <a:xfrm>
            <a:off x="8670876" y="6991289"/>
            <a:ext cx="654346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410499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56F0BC3-A9C1-4E4D-B361-89A681D9CB92}"/>
              </a:ext>
            </a:extLst>
          </p:cNvPr>
          <p:cNvGrpSpPr/>
          <p:nvPr/>
        </p:nvGrpSpPr>
        <p:grpSpPr>
          <a:xfrm>
            <a:off x="-4898136" y="1533869"/>
            <a:ext cx="6236214" cy="6188128"/>
            <a:chOff x="106680" y="1621891"/>
            <a:chExt cx="4251964" cy="42191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149653E-409D-9552-9BA4-951618768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6680" y="1621891"/>
              <a:ext cx="4251964" cy="362593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8505B-6129-76CC-E6F3-89E9F5815C74}"/>
                </a:ext>
              </a:extLst>
            </p:cNvPr>
            <p:cNvSpPr txBox="1"/>
            <p:nvPr/>
          </p:nvSpPr>
          <p:spPr>
            <a:xfrm>
              <a:off x="1472720" y="5501116"/>
              <a:ext cx="433030" cy="339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4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CBB296-E0A2-A9DF-791F-B769BC351470}"/>
              </a:ext>
            </a:extLst>
          </p:cNvPr>
          <p:cNvGrpSpPr/>
          <p:nvPr/>
        </p:nvGrpSpPr>
        <p:grpSpPr>
          <a:xfrm>
            <a:off x="1592891" y="1270459"/>
            <a:ext cx="5534222" cy="6449366"/>
            <a:chOff x="4532380" y="1442294"/>
            <a:chExt cx="3773333" cy="439729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E34F68B-78E5-651E-E4A2-66FF15E6EED5}"/>
                </a:ext>
              </a:extLst>
            </p:cNvPr>
            <p:cNvGrpSpPr/>
            <p:nvPr/>
          </p:nvGrpSpPr>
          <p:grpSpPr>
            <a:xfrm>
              <a:off x="4532380" y="1442294"/>
              <a:ext cx="3773333" cy="3985132"/>
              <a:chOff x="6359057" y="1635814"/>
              <a:chExt cx="3773333" cy="3985132"/>
            </a:xfrm>
          </p:grpSpPr>
          <p:pic>
            <p:nvPicPr>
              <p:cNvPr id="3" name="Picture 2" descr="Chart&#10;&#10;Description automatically generated">
                <a:extLst>
                  <a:ext uri="{FF2B5EF4-FFF2-40B4-BE49-F238E27FC236}">
                    <a16:creationId xmlns:a16="http://schemas.microsoft.com/office/drawing/2014/main" id="{4C7B7744-1C2B-9E2D-1EF3-89835F14F8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661"/>
              <a:stretch/>
            </p:blipFill>
            <p:spPr>
              <a:xfrm>
                <a:off x="6359057" y="1635814"/>
                <a:ext cx="3773333" cy="398513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05EB77-AE67-B8D7-CCE5-7B1D071C0A9F}"/>
                  </a:ext>
                </a:extLst>
              </p:cNvPr>
              <p:cNvSpPr txBox="1"/>
              <p:nvPr/>
            </p:nvSpPr>
            <p:spPr>
              <a:xfrm>
                <a:off x="6359057" y="1708024"/>
                <a:ext cx="2771957" cy="309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47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Point cloud from waveform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E6DB38-E0AC-8ED3-4791-635D1D5FA0EA}"/>
                </a:ext>
              </a:extLst>
            </p:cNvPr>
            <p:cNvSpPr txBox="1"/>
            <p:nvPr/>
          </p:nvSpPr>
          <p:spPr>
            <a:xfrm>
              <a:off x="6172824" y="5499636"/>
              <a:ext cx="433030" cy="339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40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99E857-15FF-D0B0-A16A-8B8570FCB0FE}"/>
              </a:ext>
            </a:extLst>
          </p:cNvPr>
          <p:cNvGrpSpPr/>
          <p:nvPr/>
        </p:nvGrpSpPr>
        <p:grpSpPr>
          <a:xfrm>
            <a:off x="7583506" y="1376367"/>
            <a:ext cx="5087029" cy="6343458"/>
            <a:chOff x="8616891" y="938432"/>
            <a:chExt cx="3468429" cy="432508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ABE694-194C-3980-69FD-1A960B928A87}"/>
                </a:ext>
              </a:extLst>
            </p:cNvPr>
            <p:cNvSpPr txBox="1"/>
            <p:nvPr/>
          </p:nvSpPr>
          <p:spPr>
            <a:xfrm>
              <a:off x="9030154" y="938432"/>
              <a:ext cx="2907483" cy="309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47" b="1" dirty="0">
                  <a:latin typeface="Arial" panose="020B0604020202020204" pitchFamily="34" charset="0"/>
                  <a:cs typeface="Arial" panose="020B0604020202020204" pitchFamily="34" charset="0"/>
                </a:rPr>
                <a:t>Individual tree segmentation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AA7D9EF-0C37-51FA-7F00-B7CE51667687}"/>
                </a:ext>
              </a:extLst>
            </p:cNvPr>
            <p:cNvGrpSpPr/>
            <p:nvPr/>
          </p:nvGrpSpPr>
          <p:grpSpPr>
            <a:xfrm>
              <a:off x="8616891" y="1371188"/>
              <a:ext cx="3468429" cy="3892329"/>
              <a:chOff x="8616891" y="1947260"/>
              <a:chExt cx="3468429" cy="389232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2E42DB4-2750-1AA4-14BF-211682370D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55" t="65110" r="73834" b="2235"/>
              <a:stretch/>
            </p:blipFill>
            <p:spPr>
              <a:xfrm>
                <a:off x="8616891" y="1947260"/>
                <a:ext cx="3468429" cy="297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29FFE7-7891-0F93-79BD-558DC23163DD}"/>
                  </a:ext>
                </a:extLst>
              </p:cNvPr>
              <p:cNvSpPr txBox="1"/>
              <p:nvPr/>
            </p:nvSpPr>
            <p:spPr>
              <a:xfrm>
                <a:off x="10514695" y="5499636"/>
                <a:ext cx="446145" cy="339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40" dirty="0">
                    <a:latin typeface="Arial" panose="020B0604020202020204" pitchFamily="34" charset="0"/>
                    <a:cs typeface="Arial" panose="020B0604020202020204" pitchFamily="34" charset="0"/>
                  </a:rPr>
                  <a:t>(C)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0358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3821AF-99EE-3861-28DB-4E9C3889E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8065" y="1260340"/>
            <a:ext cx="10464422" cy="75377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96F56-78FE-7054-86AB-B15B3F3F01C6}"/>
              </a:ext>
            </a:extLst>
          </p:cNvPr>
          <p:cNvSpPr txBox="1"/>
          <p:nvPr/>
        </p:nvSpPr>
        <p:spPr>
          <a:xfrm>
            <a:off x="-4343806" y="3379623"/>
            <a:ext cx="3395743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Update with new values from all 17 plots + larger height classes</a:t>
            </a:r>
          </a:p>
          <a:p>
            <a:endParaRPr lang="en-US" sz="2640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64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Flip axes so largest heights are at top of y-axis</a:t>
            </a:r>
          </a:p>
        </p:txBody>
      </p:sp>
    </p:spTree>
    <p:extLst>
      <p:ext uri="{BB962C8B-B14F-4D97-AF65-F5344CB8AC3E}">
        <p14:creationId xmlns:p14="http://schemas.microsoft.com/office/powerpoint/2010/main" val="4194727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C596F56-78FE-7054-86AB-B15B3F3F01C6}"/>
              </a:ext>
            </a:extLst>
          </p:cNvPr>
          <p:cNvSpPr txBox="1"/>
          <p:nvPr/>
        </p:nvSpPr>
        <p:spPr>
          <a:xfrm>
            <a:off x="-4343806" y="3379622"/>
            <a:ext cx="3395743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 maps of forest structure</a:t>
            </a:r>
          </a:p>
        </p:txBody>
      </p:sp>
    </p:spTree>
    <p:extLst>
      <p:ext uri="{BB962C8B-B14F-4D97-AF65-F5344CB8AC3E}">
        <p14:creationId xmlns:p14="http://schemas.microsoft.com/office/powerpoint/2010/main" val="1884455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3A320B-D9E4-0570-D37C-B477091CA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039" y="2797627"/>
            <a:ext cx="4868076" cy="4693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CC4684-ECB9-CA80-7424-F5C20A8F0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4422" y="2682240"/>
            <a:ext cx="4973018" cy="4693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57F51D-29CC-626C-2597-B7BF91006389}"/>
              </a:ext>
            </a:extLst>
          </p:cNvPr>
          <p:cNvSpPr txBox="1"/>
          <p:nvPr/>
        </p:nvSpPr>
        <p:spPr>
          <a:xfrm>
            <a:off x="-1886446" y="1880606"/>
            <a:ext cx="4968155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Density v Elevation v TPI </a:t>
            </a:r>
          </a:p>
          <a:p>
            <a:pPr algn="ctr"/>
            <a:r>
              <a:rPr lang="en-US" sz="264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(standardized values)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389A78-0A60-D525-B1CB-AF102E8904ED}"/>
              </a:ext>
            </a:extLst>
          </p:cNvPr>
          <p:cNvSpPr txBox="1"/>
          <p:nvPr/>
        </p:nvSpPr>
        <p:spPr>
          <a:xfrm>
            <a:off x="5407444" y="1880606"/>
            <a:ext cx="5260736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Density v Elevation v Aspect </a:t>
            </a:r>
          </a:p>
          <a:p>
            <a:pPr algn="ctr"/>
            <a:r>
              <a:rPr lang="en-US" sz="264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(standardized values)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C5208B-7312-BC33-8382-44EF28FE68A1}"/>
              </a:ext>
            </a:extLst>
          </p:cNvPr>
          <p:cNvSpPr txBox="1"/>
          <p:nvPr/>
        </p:nvSpPr>
        <p:spPr>
          <a:xfrm>
            <a:off x="-4929862" y="4656833"/>
            <a:ext cx="3395743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response variable and top two predictors for all response variables</a:t>
            </a:r>
          </a:p>
          <a:p>
            <a:endParaRPr lang="en-US" sz="2640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64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contour plot</a:t>
            </a:r>
          </a:p>
        </p:txBody>
      </p:sp>
    </p:spTree>
    <p:extLst>
      <p:ext uri="{BB962C8B-B14F-4D97-AF65-F5344CB8AC3E}">
        <p14:creationId xmlns:p14="http://schemas.microsoft.com/office/powerpoint/2010/main" val="237941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77D43D3-0122-7454-C20B-53750F46958F}"/>
              </a:ext>
            </a:extLst>
          </p:cNvPr>
          <p:cNvGrpSpPr/>
          <p:nvPr/>
        </p:nvGrpSpPr>
        <p:grpSpPr>
          <a:xfrm>
            <a:off x="-4199529" y="1426301"/>
            <a:ext cx="15495864" cy="4385219"/>
            <a:chOff x="583002" y="874931"/>
            <a:chExt cx="10565362" cy="29899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BC34F9-4C86-674A-2436-B516C621237D}"/>
                </a:ext>
              </a:extLst>
            </p:cNvPr>
            <p:cNvSpPr txBox="1"/>
            <p:nvPr/>
          </p:nvSpPr>
          <p:spPr>
            <a:xfrm rot="16200000">
              <a:off x="-434300" y="2268814"/>
              <a:ext cx="2312958" cy="278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53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Standardized stand density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51B74C-A601-1890-8820-8C2B53ABC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874931"/>
              <a:ext cx="10157764" cy="2989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9601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3273</TotalTime>
  <Words>419</Words>
  <Application>Microsoft Macintosh PowerPoint</Application>
  <PresentationFormat>Custom</PresentationFormat>
  <Paragraphs>67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</dc:title>
  <dc:creator>Marshall Worsham</dc:creator>
  <cp:lastModifiedBy>Marshall Worsham</cp:lastModifiedBy>
  <cp:revision>15</cp:revision>
  <dcterms:created xsi:type="dcterms:W3CDTF">2023-01-05T21:34:21Z</dcterms:created>
  <dcterms:modified xsi:type="dcterms:W3CDTF">2024-03-20T02:35:02Z</dcterms:modified>
</cp:coreProperties>
</file>